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t8myuScnY+n8Exta/uZaYLuG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8F4060-CBDF-4DCB-9A88-09D3CB63501E}">
  <a:tblStyle styleId="{7A8F4060-CBDF-4DCB-9A88-09D3CB63501E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Helvetica"/>
          <a:ea typeface="Helvetica"/>
          <a:cs typeface="Helvetica"/>
        </a:font>
        <a:schemeClr val="dk1"/>
      </a:tcTxStyle>
      <a:tcStyle>
        <a:tcBdr/>
      </a:tcStyle>
    </a:seCell>
    <a:swCell>
      <a:tcTxStyle b="on" i="off">
        <a:font>
          <a:latin typeface="Helvetica"/>
          <a:ea typeface="Helvetica"/>
          <a:cs typeface="Helvetica"/>
        </a:font>
        <a:schemeClr val="dk1"/>
      </a:tcTxStyle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a7c63bcc8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3a7c63bcc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a7c63bcc8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3a7c63bcc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a7c63bc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3a7c63bc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Falsche Botschaft: Angaben auf Verpackungen können irreführen indem sie von dem Zucker ablenken</a:t>
            </a:r>
            <a:endParaRPr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912284" y="2205038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4144434" y="-1027112"/>
            <a:ext cx="38989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385315" y="2213769"/>
            <a:ext cx="51895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2102115" y="-275431"/>
            <a:ext cx="5189538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abelle" type="tbl">
  <p:cSld name="TAB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40"/>
              </a:spcBef>
              <a:spcAft>
                <a:spcPts val="0"/>
              </a:spcAft>
              <a:buClr>
                <a:srgbClr val="686868"/>
              </a:buClr>
              <a:buSzPts val="2200"/>
              <a:buFont typeface="Helvetica Neue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elvetica Neue"/>
              <a:buNone/>
              <a:defRPr/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/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/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/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/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912284" y="2205038"/>
            <a:ext cx="50800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686868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Char char="•"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6195484" y="2205038"/>
            <a:ext cx="50800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686868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Char char="•"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5E7F92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686868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686868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5E7F92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686868"/>
              </a:buClr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elvetica Neue"/>
              <a:buChar char="•"/>
              <a:defRPr sz="2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E7F92"/>
              </a:buClr>
              <a:buSzPts val="2000"/>
              <a:buFont typeface="Helvetica Neue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5E7F92"/>
              </a:buClr>
              <a:buSzPts val="2000"/>
              <a:buFont typeface="Helvetica Neue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5E7F92"/>
              </a:buClr>
              <a:buSzPts val="2000"/>
              <a:buFont typeface="Helvetica Neue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5E7F92"/>
              </a:buClr>
              <a:buSzPts val="2000"/>
              <a:buFont typeface="Helvetica Neue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5E7F92"/>
              </a:buClr>
              <a:buSzPts val="2000"/>
              <a:buFont typeface="Helvetica Neue"/>
              <a:buChar char="»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686868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686868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5E7F92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912284" y="914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912284" y="2205038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68686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68686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Char char="»"/>
              <a:defRPr sz="1400" b="0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Char char="»"/>
              <a:defRPr sz="1400" b="0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Char char="»"/>
              <a:defRPr sz="1400" b="0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Char char="»"/>
              <a:defRPr sz="1400" b="0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5E7F92"/>
              </a:buClr>
              <a:buSzPts val="1400"/>
              <a:buFont typeface="Helvetica Neue"/>
              <a:buChar char="»"/>
              <a:defRPr sz="1400" b="0" i="0" u="none" strike="noStrike" cap="none">
                <a:solidFill>
                  <a:srgbClr val="5E7F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68686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68686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4" name="Google Shape;14;p12" descr="Farbbalke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5084763"/>
            <a:ext cx="141817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>
            <a:off x="508000" y="152400"/>
            <a:ext cx="11480800" cy="762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864351" y="616585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7" name="Google Shape;17;p12" descr="Logo0910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24800" y="244476"/>
            <a:ext cx="3913717" cy="6524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868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 idx="4294967295"/>
          </p:nvPr>
        </p:nvSpPr>
        <p:spPr>
          <a:xfrm>
            <a:off x="1981200" y="213328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i="0" u="none" strike="noStrike" cap="non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 Teufelskreis des Zuckerkonsums</a:t>
            </a:r>
            <a:endParaRPr sz="3200" b="1" i="0" u="none" strike="noStrike" cap="none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2209800" y="4921251"/>
            <a:ext cx="7239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686868"/>
                </a:solidFill>
                <a:latin typeface="Arial"/>
                <a:ea typeface="Arial"/>
                <a:cs typeface="Arial"/>
                <a:sym typeface="Arial"/>
              </a:rPr>
              <a:t>Diabetes Zentrum Berliner Tor • Allgemeinmedizin</a:t>
            </a:r>
            <a:endParaRPr/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686868"/>
                </a:solidFill>
                <a:latin typeface="Arial"/>
                <a:ea typeface="Arial"/>
                <a:cs typeface="Arial"/>
                <a:sym typeface="Arial"/>
              </a:rPr>
              <a:t>Augenheilkunde • Bewegungstherapie • Psychotherapie</a:t>
            </a:r>
            <a:endParaRPr/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686868"/>
                </a:solidFill>
                <a:latin typeface="Arial"/>
                <a:ea typeface="Arial"/>
                <a:cs typeface="Arial"/>
                <a:sym typeface="Arial"/>
              </a:rPr>
              <a:t>Ernährungsmedizin • Innere Medizin • Kardiologie</a:t>
            </a:r>
            <a:endParaRPr/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686868"/>
                </a:solidFill>
                <a:latin typeface="Arial"/>
                <a:ea typeface="Arial"/>
                <a:cs typeface="Arial"/>
                <a:sym typeface="Arial"/>
              </a:rPr>
              <a:t>Zahnheilkunde/Parodontologie</a:t>
            </a:r>
            <a:endParaRPr sz="1200" b="0" i="0" u="none" strike="noStrike" cap="none">
              <a:solidFill>
                <a:srgbClr val="6868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609725" y="1668463"/>
            <a:ext cx="8439150" cy="257333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 descr="Bild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74625"/>
            <a:ext cx="25908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 descr="image002"/>
          <p:cNvSpPr/>
          <p:nvPr/>
        </p:nvSpPr>
        <p:spPr>
          <a:xfrm>
            <a:off x="5016500" y="2565400"/>
            <a:ext cx="20955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532274" y="1078676"/>
            <a:ext cx="11449928" cy="7125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Die Folgen von einem hohen Zuckerkonsum</a:t>
            </a:r>
            <a:endParaRPr sz="2800"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912284" y="2205038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b="1" dirty="0">
                <a:solidFill>
                  <a:schemeClr val="dk1"/>
                </a:solidFill>
              </a:rPr>
              <a:t>Psyche:</a:t>
            </a:r>
            <a:r>
              <a:rPr lang="de-DE" dirty="0">
                <a:solidFill>
                  <a:schemeClr val="dk1"/>
                </a:solidFill>
              </a:rPr>
              <a:t> Das Risiko einer </a:t>
            </a:r>
            <a:r>
              <a:rPr lang="de-DE" b="1" dirty="0">
                <a:solidFill>
                  <a:schemeClr val="dk1"/>
                </a:solidFill>
              </a:rPr>
              <a:t>„Zuckersucht“  </a:t>
            </a:r>
            <a:r>
              <a:rPr lang="de-DE" dirty="0">
                <a:solidFill>
                  <a:schemeClr val="dk1"/>
                </a:solidFill>
              </a:rPr>
              <a:t>steigt. Leistungs- und Stimmungsminderung</a:t>
            </a:r>
          </a:p>
          <a:p>
            <a:pPr marL="3429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de-DE" dirty="0">
              <a:solidFill>
                <a:schemeClr val="dk1"/>
              </a:solidFill>
            </a:endParaRPr>
          </a:p>
          <a:p>
            <a:pPr marL="3429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b="1" dirty="0">
                <a:solidFill>
                  <a:schemeClr val="dk1"/>
                </a:solidFill>
              </a:rPr>
              <a:t>Abwehr: </a:t>
            </a:r>
            <a:r>
              <a:rPr lang="de-DE" dirty="0">
                <a:solidFill>
                  <a:schemeClr val="dk1"/>
                </a:solidFill>
              </a:rPr>
              <a:t>Zu viel Zucker schwächt das Immunsystem, Darmflora. </a:t>
            </a:r>
            <a:br>
              <a:rPr lang="de-DE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b="1" dirty="0">
                <a:solidFill>
                  <a:schemeClr val="dk1"/>
                </a:solidFill>
              </a:rPr>
              <a:t>Zivilisationskrankheiten:</a:t>
            </a:r>
            <a:r>
              <a:rPr lang="de-DE" dirty="0">
                <a:solidFill>
                  <a:schemeClr val="dk1"/>
                </a:solidFill>
              </a:rPr>
              <a:t> Zucker fördert </a:t>
            </a:r>
            <a:r>
              <a:rPr lang="de-DE" b="1" dirty="0">
                <a:solidFill>
                  <a:schemeClr val="dk1"/>
                </a:solidFill>
              </a:rPr>
              <a:t>Übergewicht </a:t>
            </a:r>
            <a:r>
              <a:rPr lang="de-DE" dirty="0">
                <a:solidFill>
                  <a:schemeClr val="dk1"/>
                </a:solidFill>
              </a:rPr>
              <a:t>und </a:t>
            </a:r>
            <a:r>
              <a:rPr lang="de-DE" b="1" dirty="0">
                <a:solidFill>
                  <a:schemeClr val="dk1"/>
                </a:solidFill>
              </a:rPr>
              <a:t>Diabetes     mellitus Typ 2</a:t>
            </a:r>
            <a:r>
              <a:rPr lang="de-DE" dirty="0">
                <a:solidFill>
                  <a:schemeClr val="dk1"/>
                </a:solidFill>
              </a:rPr>
              <a:t> somit auch die Haupttodesursache Arterienverkalkung</a:t>
            </a:r>
          </a:p>
          <a:p>
            <a:pPr marL="342900" lvl="0" indent="-32194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b="1" dirty="0">
                <a:solidFill>
                  <a:schemeClr val="dk1"/>
                </a:solidFill>
              </a:rPr>
              <a:t>Alterung/Entzündung: </a:t>
            </a:r>
            <a:r>
              <a:rPr lang="de-DE" dirty="0">
                <a:solidFill>
                  <a:schemeClr val="dk1"/>
                </a:solidFill>
              </a:rPr>
              <a:t>Zucker wirkt entzündungsfördernd:  Zahnfleisch, Rheuma, Neurodermitis, </a:t>
            </a:r>
            <a:r>
              <a:rPr lang="de-DE" dirty="0" err="1">
                <a:solidFill>
                  <a:schemeClr val="dk1"/>
                </a:solidFill>
              </a:rPr>
              <a:t>etc</a:t>
            </a:r>
            <a:br>
              <a:rPr lang="de-DE" dirty="0">
                <a:solidFill>
                  <a:schemeClr val="dk1"/>
                </a:solidFill>
              </a:rPr>
            </a:br>
            <a:endParaRPr dirty="0"/>
          </a:p>
          <a:p>
            <a:pPr marL="342900" lvl="0" indent="-32194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b="1" dirty="0">
                <a:solidFill>
                  <a:schemeClr val="dk1"/>
                </a:solidFill>
              </a:rPr>
              <a:t>Krebs: </a:t>
            </a:r>
            <a:r>
              <a:rPr lang="de-DE" dirty="0">
                <a:solidFill>
                  <a:schemeClr val="dk1"/>
                </a:solidFill>
              </a:rPr>
              <a:t>Ein hoher Zuckerkonsum steht mit einem erhöhten Krebsrisiko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dirty="0">
                <a:solidFill>
                  <a:schemeClr val="dk1"/>
                </a:solidFill>
              </a:rPr>
              <a:t>in Verbindung. 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a7c63bcc8_0_44"/>
          <p:cNvSpPr txBox="1">
            <a:spLocks noGrp="1"/>
          </p:cNvSpPr>
          <p:nvPr>
            <p:ph type="title"/>
          </p:nvPr>
        </p:nvSpPr>
        <p:spPr>
          <a:xfrm>
            <a:off x="480778" y="1079356"/>
            <a:ext cx="11448000" cy="771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myFoodDoctor-App - Wie helfen digitale Apps?</a:t>
            </a:r>
            <a:endParaRPr/>
          </a:p>
        </p:txBody>
      </p:sp>
      <p:sp>
        <p:nvSpPr>
          <p:cNvPr id="204" name="Google Shape;204;g13a7c63bcc8_0_44"/>
          <p:cNvSpPr txBox="1">
            <a:spLocks noGrp="1"/>
          </p:cNvSpPr>
          <p:nvPr>
            <p:ph type="body" idx="1"/>
          </p:nvPr>
        </p:nvSpPr>
        <p:spPr>
          <a:xfrm>
            <a:off x="676757" y="1959181"/>
            <a:ext cx="103632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 dirty="0" err="1">
                <a:solidFill>
                  <a:schemeClr val="dk1"/>
                </a:solidFill>
              </a:rPr>
              <a:t>myFoodDoctor</a:t>
            </a:r>
            <a:r>
              <a:rPr lang="de-DE" dirty="0">
                <a:solidFill>
                  <a:schemeClr val="dk1"/>
                </a:solidFill>
              </a:rPr>
              <a:t>-App hilft  Essgewohnheiten schrittweise individuell anzupassen OHNE Diät  </a:t>
            </a:r>
            <a:endParaRPr dirty="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 dirty="0">
                <a:solidFill>
                  <a:schemeClr val="dk1"/>
                </a:solidFill>
              </a:rPr>
              <a:t>Wichtig:  </a:t>
            </a:r>
            <a:r>
              <a:rPr lang="de-DE" dirty="0" err="1">
                <a:solidFill>
                  <a:schemeClr val="dk1"/>
                </a:solidFill>
              </a:rPr>
              <a:t>Tracken</a:t>
            </a:r>
            <a:r>
              <a:rPr lang="de-DE" dirty="0">
                <a:solidFill>
                  <a:schemeClr val="dk1"/>
                </a:solidFill>
              </a:rPr>
              <a:t> der Ernährung anschließend eine ausführliche  Fehler- Analyse der Essgewohnheiten, einschließlich einen Überblick über Zuckerkonsum.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05" name="Google Shape;205;g13a7c63bcc8_0_44"/>
          <p:cNvPicPr preferRelativeResize="0"/>
          <p:nvPr/>
        </p:nvPicPr>
        <p:blipFill rotWithShape="1">
          <a:blip r:embed="rId3">
            <a:alphaModFix/>
          </a:blip>
          <a:srcRect l="10634" r="8986" b="24936"/>
          <a:stretch/>
        </p:blipFill>
        <p:spPr>
          <a:xfrm>
            <a:off x="7977450" y="4788250"/>
            <a:ext cx="4214550" cy="19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a7c63bcc8_0_52"/>
          <p:cNvSpPr txBox="1">
            <a:spLocks noGrp="1"/>
          </p:cNvSpPr>
          <p:nvPr>
            <p:ph type="title"/>
          </p:nvPr>
        </p:nvSpPr>
        <p:spPr>
          <a:xfrm>
            <a:off x="480778" y="1079356"/>
            <a:ext cx="11448000" cy="771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myFoodDoctor-App - Wie helfen digitale Apps?</a:t>
            </a:r>
            <a:endParaRPr/>
          </a:p>
        </p:txBody>
      </p:sp>
      <p:sp>
        <p:nvSpPr>
          <p:cNvPr id="211" name="Google Shape;211;g13a7c63bcc8_0_52"/>
          <p:cNvSpPr txBox="1">
            <a:spLocks noGrp="1"/>
          </p:cNvSpPr>
          <p:nvPr>
            <p:ph type="body" idx="1"/>
          </p:nvPr>
        </p:nvSpPr>
        <p:spPr>
          <a:xfrm>
            <a:off x="676757" y="1959181"/>
            <a:ext cx="103632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>
                <a:solidFill>
                  <a:schemeClr val="dk1"/>
                </a:solidFill>
              </a:rPr>
              <a:t>In der Analyse lernen sie mithilfe von</a:t>
            </a:r>
            <a:br>
              <a:rPr lang="de-DE">
                <a:solidFill>
                  <a:schemeClr val="dk1"/>
                </a:solidFill>
              </a:rPr>
            </a:br>
            <a:r>
              <a:rPr lang="de-DE">
                <a:solidFill>
                  <a:schemeClr val="dk1"/>
                </a:solidFill>
              </a:rPr>
              <a:t>evidenz-basierten Methoden, wie sie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ihre Ernährung verbessern können und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wie sie sie in ihren Alltag ohne Überforderung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integrieren können.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12" name="Google Shape;212;g13a7c63bcc8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450" y="845820"/>
            <a:ext cx="10516340" cy="830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480778" y="1079356"/>
            <a:ext cx="11448000" cy="7718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de-DE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</a:t>
            </a:r>
            <a:endParaRPr dirty="0"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676757" y="1959181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→"/>
            </a:pPr>
            <a:r>
              <a:rPr lang="de-DE" dirty="0">
                <a:solidFill>
                  <a:schemeClr val="dk1"/>
                </a:solidFill>
              </a:rPr>
              <a:t>Politische </a:t>
            </a:r>
            <a:r>
              <a:rPr lang="de-DE" dirty="0" err="1">
                <a:solidFill>
                  <a:schemeClr val="dk1"/>
                </a:solidFill>
              </a:rPr>
              <a:t>Massnahmen</a:t>
            </a:r>
            <a:r>
              <a:rPr lang="de-DE" dirty="0">
                <a:solidFill>
                  <a:schemeClr val="dk1"/>
                </a:solidFill>
              </a:rPr>
              <a:t> wie Lenkungssteuer für zuckerhaltige Lebensmittel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→"/>
            </a:pPr>
            <a:r>
              <a:rPr lang="de-DE" dirty="0">
                <a:solidFill>
                  <a:schemeClr val="dk1"/>
                </a:solidFill>
              </a:rPr>
              <a:t>Ernährungsunterricht von der Wiege bis zu Schule</a:t>
            </a:r>
            <a:endParaRPr lang="de-DE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→"/>
            </a:pPr>
            <a:r>
              <a:rPr lang="de-DE" dirty="0">
                <a:solidFill>
                  <a:schemeClr val="dk1"/>
                </a:solidFill>
              </a:rPr>
              <a:t>Ernährungstherapie als Kassenleistung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→"/>
            </a:pPr>
            <a:r>
              <a:rPr lang="de-DE" dirty="0">
                <a:solidFill>
                  <a:schemeClr val="dk1"/>
                </a:solidFill>
              </a:rPr>
              <a:t>Erster Schritt Monitoring des Zuckerkonsums durch digitale Helfer wie </a:t>
            </a:r>
            <a:r>
              <a:rPr lang="de-DE" dirty="0" err="1">
                <a:solidFill>
                  <a:schemeClr val="dk1"/>
                </a:solidFill>
              </a:rPr>
              <a:t>myFoodDoctor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t="8187" b="68423"/>
          <a:stretch/>
        </p:blipFill>
        <p:spPr>
          <a:xfrm>
            <a:off x="7106538" y="4240530"/>
            <a:ext cx="4822240" cy="223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64782" y="1955656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de-DE" b="1">
                <a:solidFill>
                  <a:schemeClr val="dk1"/>
                </a:solidFill>
              </a:rPr>
              <a:t>91 %</a:t>
            </a:r>
            <a:r>
              <a:rPr lang="de-DE">
                <a:solidFill>
                  <a:schemeClr val="dk1"/>
                </a:solidFill>
              </a:rPr>
              <a:t> der Todesfälle weltweit sind </a:t>
            </a:r>
            <a:r>
              <a:rPr lang="de-DE" b="1">
                <a:solidFill>
                  <a:schemeClr val="dk1"/>
                </a:solidFill>
              </a:rPr>
              <a:t>nichtübertragbare </a:t>
            </a:r>
            <a:r>
              <a:rPr lang="de-DE">
                <a:solidFill>
                  <a:schemeClr val="dk1"/>
                </a:solidFill>
              </a:rPr>
              <a:t>Erkrankungen 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b="1">
                <a:solidFill>
                  <a:srgbClr val="0C0C0C"/>
                </a:solidFill>
              </a:rPr>
              <a:t>falsche Ernährung</a:t>
            </a:r>
            <a:r>
              <a:rPr lang="de-DE">
                <a:solidFill>
                  <a:srgbClr val="0C0C0C"/>
                </a:solidFill>
              </a:rPr>
              <a:t> trägt dazu bei!</a:t>
            </a:r>
            <a:endParaRPr>
              <a:solidFill>
                <a:srgbClr val="0C0C0C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de-DE">
                <a:solidFill>
                  <a:schemeClr val="dk1"/>
                </a:solidFill>
              </a:rPr>
              <a:t>Verpasste Prävention der Medizin (Sir Michael Marmot 2015)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de-DE">
                <a:solidFill>
                  <a:schemeClr val="dk1"/>
                </a:solidFill>
              </a:rPr>
              <a:t>Zivilisationskrankheiten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→"/>
            </a:pPr>
            <a:r>
              <a:rPr lang="de-DE">
                <a:solidFill>
                  <a:schemeClr val="dk1"/>
                </a:solidFill>
              </a:rPr>
              <a:t>&gt;30 % aller Kosten des Gesundheitssystems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→"/>
            </a:pPr>
            <a:r>
              <a:rPr lang="de-DE">
                <a:solidFill>
                  <a:schemeClr val="dk1"/>
                </a:solidFill>
              </a:rPr>
              <a:t>Belastung der Volkswirtschaft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de-DE" b="1">
                <a:solidFill>
                  <a:schemeClr val="dk1"/>
                </a:solidFill>
              </a:rPr>
              <a:t>Zucker </a:t>
            </a:r>
            <a:r>
              <a:rPr lang="de-DE">
                <a:solidFill>
                  <a:schemeClr val="dk1"/>
                </a:solidFill>
              </a:rPr>
              <a:t>ist die Hauptursache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→"/>
            </a:pPr>
            <a:r>
              <a:rPr lang="de-DE">
                <a:solidFill>
                  <a:schemeClr val="dk1"/>
                </a:solidFill>
              </a:rPr>
              <a:t>Dosisabhängiges Gift</a:t>
            </a:r>
            <a:endParaRPr/>
          </a:p>
          <a:p>
            <a:pPr marL="342900" lvl="0" indent="-2032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rgbClr val="686868"/>
              </a:buClr>
              <a:buSzPts val="22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rgbClr val="686868"/>
              </a:buClr>
              <a:buSzPts val="22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rgbClr val="686868"/>
              </a:buClr>
              <a:buSzPts val="2200"/>
              <a:buFont typeface="Calibri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8523" y="1036122"/>
            <a:ext cx="11509306" cy="7192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Epidemiologie </a:t>
            </a:r>
            <a:r>
              <a:rPr lang="de-DE"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Wieso Zucker gefährlich sein kann</a:t>
            </a:r>
            <a:endParaRPr sz="2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14368"/>
          <a:stretch/>
        </p:blipFill>
        <p:spPr>
          <a:xfrm>
            <a:off x="7224125" y="3479875"/>
            <a:ext cx="4587651" cy="322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508523" y="1085789"/>
            <a:ext cx="11509306" cy="7192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Zuckerfalle - </a:t>
            </a:r>
            <a:r>
              <a:rPr lang="de-DE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Wieso wir Zucker lieben </a:t>
            </a:r>
            <a:endParaRPr sz="280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912284" y="2205038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Von der Natur gegeben und seit Jahrhunderten vorhanden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Signal, dass Lebensmittel nicht giftig sind</a:t>
            </a:r>
            <a:endParaRPr dirty="0">
              <a:solidFill>
                <a:srgbClr val="0C0C0C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</a:pPr>
            <a:endParaRPr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Muttermilch enthält eine hohe Menge Milchzucker </a:t>
            </a:r>
            <a:endParaRPr dirty="0">
              <a:solidFill>
                <a:srgbClr val="0C0C0C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Angeborene Vorliebe für süßen Geschmack 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Helvetica Neue"/>
              <a:buNone/>
            </a:pPr>
            <a:endParaRPr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Süßes spricht das Belohnungszentrum des Gehirns an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Vermittlung von Hochgefühlen </a:t>
            </a:r>
            <a:endParaRPr dirty="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Noto Sans Symbols"/>
              <a:buNone/>
            </a:pPr>
            <a:endParaRPr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Von der Gesellschaft antrainiert</a:t>
            </a:r>
            <a:endParaRPr dirty="0">
              <a:solidFill>
                <a:srgbClr val="0C0C0C"/>
              </a:solidFill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14059"/>
          <a:stretch/>
        </p:blipFill>
        <p:spPr>
          <a:xfrm>
            <a:off x="8185625" y="3414925"/>
            <a:ext cx="4006376" cy="34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86295" y="1075798"/>
            <a:ext cx="11515046" cy="7823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Welche Zuckerarten gibt es?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86295" y="2108166"/>
            <a:ext cx="4433582" cy="92333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Saccharose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Auch bekannt als Haushaltszucker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Wird in Glucose und Fructose zerlegt 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7274220" y="5340184"/>
            <a:ext cx="4216590" cy="92333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Glucose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Auch bekannt unter Traubenzucke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Hauptbestandteil von Honig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240668" y="5231834"/>
            <a:ext cx="3679209" cy="1200329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Fructose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Bekannt als Fruchtzucker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Enthalten in Früchten, wie Kernobst und Beeren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606679" y="3531500"/>
            <a:ext cx="3957904" cy="1200329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Lactose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Auch bekannt unter Milchzucker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Bestandteil von Milch- und Milchprodukten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894728" y="2108166"/>
            <a:ext cx="3679209" cy="1200329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Malzzucker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Enthalten in Süßwaren, Brot, Getränken (Bier und Malzbier) und Light Produkten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038" y="1998250"/>
            <a:ext cx="1143175" cy="11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l="3583" t="25424" r="4301" b="23253"/>
          <a:stretch/>
        </p:blipFill>
        <p:spPr>
          <a:xfrm>
            <a:off x="7632525" y="3558500"/>
            <a:ext cx="2154627" cy="12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t="19766" b="26124"/>
          <a:stretch/>
        </p:blipFill>
        <p:spPr>
          <a:xfrm>
            <a:off x="279150" y="3423875"/>
            <a:ext cx="3041399" cy="164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 t="21164" b="18880"/>
          <a:stretch/>
        </p:blipFill>
        <p:spPr>
          <a:xfrm>
            <a:off x="6073350" y="2148838"/>
            <a:ext cx="1821374" cy="1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3139" y="4891166"/>
            <a:ext cx="1821371" cy="182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533330" y="1082635"/>
            <a:ext cx="11497431" cy="76002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Was bedeuten zuckerarm und co.?</a:t>
            </a:r>
            <a:endParaRPr sz="2800"/>
          </a:p>
        </p:txBody>
      </p:sp>
      <p:graphicFrame>
        <p:nvGraphicFramePr>
          <p:cNvPr id="137" name="Google Shape;137;p5"/>
          <p:cNvGraphicFramePr/>
          <p:nvPr/>
        </p:nvGraphicFramePr>
        <p:xfrm>
          <a:off x="629392" y="3226914"/>
          <a:ext cx="11305300" cy="2133620"/>
        </p:xfrm>
        <a:graphic>
          <a:graphicData uri="http://schemas.openxmlformats.org/drawingml/2006/table">
            <a:tbl>
              <a:tblPr firstRow="1" bandRow="1">
                <a:noFill/>
                <a:tableStyleId>{7A8F4060-CBDF-4DCB-9A88-09D3CB63501E}</a:tableStyleId>
              </a:tblPr>
              <a:tblGrid>
                <a:gridCol w="282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/>
                        <a:t>Zuckerarm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2000"/>
                        <a:t>Zuckerreduziert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de-DE" sz="1800"/>
                        <a:t>Ohne </a:t>
                      </a:r>
                      <a:r>
                        <a:rPr lang="de-DE" sz="2000"/>
                        <a:t>Zuckerzusatz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2000"/>
                        <a:t>Zuckerfrei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Max. 5 g Zucker auf 100 g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Max. 2,5 g Zucker auf 100 ml bei Getränken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30 % weniger Zucker als vergleichbare Produkte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Keine Ein- und Zweifachzucker, Zusätze wie Honig hinzugesetzt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Max. 0,5 g Zucker pro 100 g / 100 ml enthalten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DE" sz="1800"/>
                        <a:t>(nicht komplett zuckerfrei)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520398" y="1106384"/>
            <a:ext cx="11473680" cy="7362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Warum </a:t>
            </a:r>
            <a:r>
              <a:rPr lang="de-DE" sz="2800" dirty="0">
                <a:solidFill>
                  <a:schemeClr val="dk1"/>
                </a:solidFill>
              </a:rPr>
              <a:t>süß </a:t>
            </a:r>
            <a:r>
              <a:rPr lang="de-DE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nicht </a:t>
            </a:r>
            <a:r>
              <a:rPr lang="de-DE" sz="2800" dirty="0">
                <a:solidFill>
                  <a:schemeClr val="dk1"/>
                </a:solidFill>
              </a:rPr>
              <a:t>gesund </a:t>
            </a:r>
            <a:r>
              <a:rPr lang="de-DE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für uns ist</a:t>
            </a:r>
            <a:endParaRPr sz="2800" dirty="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98429" y="2468274"/>
            <a:ext cx="103632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Der Mensch wird auf den süßen Geschmack programmiert.</a:t>
            </a:r>
            <a:endParaRPr dirty="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rgbClr val="686868"/>
              </a:buClr>
              <a:buSzPts val="2200"/>
              <a:buFont typeface="Arial"/>
              <a:buNone/>
            </a:pPr>
            <a:endParaRPr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Char char="•"/>
            </a:pPr>
            <a:r>
              <a:rPr lang="de-DE" b="1" dirty="0">
                <a:solidFill>
                  <a:srgbClr val="0C0C0C"/>
                </a:solidFill>
              </a:rPr>
              <a:t>Fertigindustrie nutzt das aus und fügt zu viel Zucker in Lebensmittel hinzu (Zucker)</a:t>
            </a:r>
            <a:endParaRPr b="1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Führt zur Abhängigkeit,  Stimmungsschwankungen und fördert Darmkrebs bei  jungen Männern und nahezu alle Zivilisationskrankheiten, entzündliche Krankheiten</a:t>
            </a:r>
            <a:endParaRPr dirty="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Calibri"/>
              <a:buNone/>
            </a:pPr>
            <a:endParaRPr b="1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Zucker als </a:t>
            </a:r>
            <a:r>
              <a:rPr lang="de-DE" dirty="0" err="1">
                <a:solidFill>
                  <a:srgbClr val="0C0C0C"/>
                </a:solidFill>
              </a:rPr>
              <a:t>Stimmungsaufheller</a:t>
            </a:r>
            <a:r>
              <a:rPr lang="de-DE" dirty="0">
                <a:solidFill>
                  <a:srgbClr val="0C0C0C"/>
                </a:solidFill>
              </a:rPr>
              <a:t>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Gewöhnung: Rezeptoren werden mit der Zeit abgebaut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Char char="→"/>
            </a:pPr>
            <a:r>
              <a:rPr lang="de-DE" dirty="0">
                <a:solidFill>
                  <a:srgbClr val="0C0C0C"/>
                </a:solidFill>
              </a:rPr>
              <a:t>Es wird mehr Zucker für denselben Effekt gebraucht → </a:t>
            </a:r>
            <a:r>
              <a:rPr lang="de-DE" b="1" dirty="0">
                <a:solidFill>
                  <a:srgbClr val="0C0C0C"/>
                </a:solidFill>
              </a:rPr>
              <a:t>Teufelskreislauf</a:t>
            </a:r>
            <a:endParaRPr dirty="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Calibri"/>
              <a:buNone/>
            </a:pPr>
            <a:endParaRPr b="1"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Char char="•"/>
            </a:pPr>
            <a:r>
              <a:rPr lang="de-DE" dirty="0">
                <a:solidFill>
                  <a:srgbClr val="0C0C0C"/>
                </a:solidFill>
              </a:rPr>
              <a:t>Heißhungerattacken entstehen</a:t>
            </a:r>
            <a:endParaRPr dirty="0">
              <a:solidFill>
                <a:srgbClr val="0C0C0C"/>
              </a:solidFill>
            </a:endParaRPr>
          </a:p>
          <a:p>
            <a:pPr marL="34290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C0C0C"/>
                </a:solidFill>
              </a:rPr>
              <a:t>→ ungeeignet bei Menschen mit Übergewicht und Diabetes</a:t>
            </a:r>
            <a:endParaRPr dirty="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0C0C0C"/>
              </a:solidFill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t="27405" b="14210"/>
          <a:stretch/>
        </p:blipFill>
        <p:spPr>
          <a:xfrm>
            <a:off x="10001254" y="3970054"/>
            <a:ext cx="2658401" cy="124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l="9960" t="39843" r="8930" b="10258"/>
          <a:stretch/>
        </p:blipFill>
        <p:spPr>
          <a:xfrm>
            <a:off x="9671300" y="5307300"/>
            <a:ext cx="2520701" cy="155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a7c63bcc8_0_9"/>
          <p:cNvSpPr txBox="1">
            <a:spLocks noGrp="1"/>
          </p:cNvSpPr>
          <p:nvPr>
            <p:ph type="title"/>
          </p:nvPr>
        </p:nvSpPr>
        <p:spPr>
          <a:xfrm>
            <a:off x="490711" y="1052780"/>
            <a:ext cx="11497500" cy="74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Schritt für Schritt zu weniger Süße</a:t>
            </a:r>
            <a:endParaRPr sz="2800"/>
          </a:p>
        </p:txBody>
      </p:sp>
      <p:pic>
        <p:nvPicPr>
          <p:cNvPr id="151" name="Google Shape;151;g13a7c63bcc8_0_9"/>
          <p:cNvPicPr preferRelativeResize="0"/>
          <p:nvPr/>
        </p:nvPicPr>
        <p:blipFill rotWithShape="1">
          <a:blip r:embed="rId3">
            <a:alphaModFix/>
          </a:blip>
          <a:srcRect l="4938" t="37933" r="4621" b="13252"/>
          <a:stretch/>
        </p:blipFill>
        <p:spPr>
          <a:xfrm>
            <a:off x="1633413" y="1941650"/>
            <a:ext cx="8925179" cy="481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3a7c63bcc8_0_9"/>
          <p:cNvSpPr/>
          <p:nvPr/>
        </p:nvSpPr>
        <p:spPr>
          <a:xfrm>
            <a:off x="2486952" y="6239527"/>
            <a:ext cx="1334100" cy="461700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g13a7c63bcc8_0_9"/>
          <p:cNvSpPr txBox="1"/>
          <p:nvPr/>
        </p:nvSpPr>
        <p:spPr>
          <a:xfrm>
            <a:off x="6795750" y="24021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Ziel</a:t>
            </a:r>
            <a:endParaRPr/>
          </a:p>
        </p:txBody>
      </p:sp>
      <p:sp>
        <p:nvSpPr>
          <p:cNvPr id="154" name="Google Shape;154;g13a7c63bcc8_0_9"/>
          <p:cNvSpPr/>
          <p:nvPr/>
        </p:nvSpPr>
        <p:spPr>
          <a:xfrm>
            <a:off x="3621925" y="5277300"/>
            <a:ext cx="1792200" cy="80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 steckt Zucker drin? </a:t>
            </a:r>
            <a:endParaRPr sz="3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 Bewusstsein schaffen 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lt1"/>
              </a:solidFill>
            </a:endParaRPr>
          </a:p>
        </p:txBody>
      </p:sp>
      <p:sp>
        <p:nvSpPr>
          <p:cNvPr id="155" name="Google Shape;155;g13a7c63bcc8_0_9"/>
          <p:cNvSpPr/>
          <p:nvPr/>
        </p:nvSpPr>
        <p:spPr>
          <a:xfrm>
            <a:off x="8550725" y="4679875"/>
            <a:ext cx="1792200" cy="80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Notieren</a:t>
            </a:r>
            <a:endParaRPr sz="1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 langsam</a:t>
            </a:r>
            <a:endParaRPr sz="1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reduzieren </a:t>
            </a:r>
            <a:endParaRPr sz="1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g13a7c63bcc8_0_9"/>
          <p:cNvSpPr/>
          <p:nvPr/>
        </p:nvSpPr>
        <p:spPr>
          <a:xfrm>
            <a:off x="6208475" y="2638650"/>
            <a:ext cx="1284300" cy="124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Zufuhr: 25-50g Zucker am Tag  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544148" y="1084416"/>
            <a:ext cx="11449929" cy="70144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Welche Zuckerfallen gibt es?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2714740" y="4186936"/>
            <a:ext cx="4506000" cy="7080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Größte Zuckerfalle  Limonaden &amp; Säfte 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3083875" y="2030393"/>
            <a:ext cx="3251400" cy="4002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Viele Namen, eine Sache 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726200" y="2797450"/>
            <a:ext cx="1942500" cy="10158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Achtung bei Endungen </a:t>
            </a:r>
            <a:endParaRPr sz="16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–ose 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726200" y="5442750"/>
            <a:ext cx="3742200" cy="7080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Falsche Botschaft (fettreduziert, weniger süß..) 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8954975" y="2172325"/>
            <a:ext cx="2160300" cy="4002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Fertigprodukte 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7890900" y="5442751"/>
            <a:ext cx="2389800" cy="4002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Mythos – Honig 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660968" y="3025732"/>
            <a:ext cx="5454300" cy="7080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Fruchtzucker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klingt gesünder als Haushaltszucker  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610588" y="2996937"/>
            <a:ext cx="112716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Welche Zuckeralternativen gibt es?</a:t>
            </a:r>
            <a:endParaRPr sz="16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414151" y="1244338"/>
            <a:ext cx="4025735" cy="369138"/>
          </a:xfrm>
          <a:prstGeom prst="rect">
            <a:avLst/>
          </a:prstGeom>
          <a:gradFill>
            <a:gsLst>
              <a:gs pos="0">
                <a:srgbClr val="16166F"/>
              </a:gs>
              <a:gs pos="80000">
                <a:srgbClr val="1D1D92"/>
              </a:gs>
              <a:gs pos="100000">
                <a:srgbClr val="1B1B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Xylitol 🡪 Kariesprophylaxe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1246900" y="4440176"/>
            <a:ext cx="3871500" cy="646500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Aufrechterhaltung der „Zuckersucht“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6246420" y="4343561"/>
            <a:ext cx="4690753" cy="923289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Zuckerstatz</a:t>
            </a: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zu kompensatorischem Essen führen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 Jetzt darf ich mir was gönnen. 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414151" y="1982041"/>
            <a:ext cx="4025735" cy="646331"/>
          </a:xfrm>
          <a:prstGeom prst="rect">
            <a:avLst/>
          </a:prstGeom>
          <a:gradFill>
            <a:gsLst>
              <a:gs pos="0">
                <a:srgbClr val="16166F"/>
              </a:gs>
              <a:gs pos="80000">
                <a:srgbClr val="1D1D92"/>
              </a:gs>
              <a:gs pos="100000">
                <a:srgbClr val="1B1B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Birkenzucker 🡪  insulinunabhängige </a:t>
            </a:r>
            <a:r>
              <a:rPr lang="de-DE" sz="18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Verstoffwechselung</a:t>
            </a: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414151" y="1624671"/>
            <a:ext cx="4025735" cy="369332"/>
          </a:xfrm>
          <a:prstGeom prst="rect">
            <a:avLst/>
          </a:prstGeom>
          <a:gradFill>
            <a:gsLst>
              <a:gs pos="0">
                <a:srgbClr val="16166F"/>
              </a:gs>
              <a:gs pos="80000">
                <a:srgbClr val="1D1D92"/>
              </a:gs>
              <a:gs pos="100000">
                <a:srgbClr val="1B1B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Liefert 40 % weniger Kalorien 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633850" y="5360190"/>
            <a:ext cx="4631377" cy="646331"/>
          </a:xfrm>
          <a:prstGeom prst="rect">
            <a:avLst/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Süssstoffe</a:t>
            </a: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stehen im Verdacht die Darmflora zu schädigen 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l="15138" t="25127" r="48626" b="33566"/>
          <a:stretch/>
        </p:blipFill>
        <p:spPr>
          <a:xfrm>
            <a:off x="5494658" y="968546"/>
            <a:ext cx="1056899" cy="120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l="49033" t="29764" r="9943" b="23458"/>
          <a:stretch/>
        </p:blipFill>
        <p:spPr>
          <a:xfrm>
            <a:off x="9169962" y="5185796"/>
            <a:ext cx="1439500" cy="16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5;p9"/>
          <p:cNvSpPr txBox="1"/>
          <p:nvPr/>
        </p:nvSpPr>
        <p:spPr>
          <a:xfrm>
            <a:off x="7139281" y="1255339"/>
            <a:ext cx="4061361" cy="646290"/>
          </a:xfrm>
          <a:prstGeom prst="rect">
            <a:avLst/>
          </a:prstGeom>
          <a:gradFill>
            <a:gsLst>
              <a:gs pos="0">
                <a:srgbClr val="16166F"/>
              </a:gs>
              <a:gs pos="80000">
                <a:srgbClr val="1D1D92"/>
              </a:gs>
              <a:gs pos="100000">
                <a:srgbClr val="1B1B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Erythrit  keine </a:t>
            </a:r>
            <a:r>
              <a:rPr lang="de-DE" sz="18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Kaloren</a:t>
            </a:r>
            <a:r>
              <a:rPr lang="de-DE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weniger Süßkraft</a:t>
            </a: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Macintosh PowerPoint</Application>
  <PresentationFormat>Breitbild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Noto Sans Symbols</vt:lpstr>
      <vt:lpstr>Helvetica Neue</vt:lpstr>
      <vt:lpstr>Calibri</vt:lpstr>
      <vt:lpstr>Leere Präsentation</vt:lpstr>
      <vt:lpstr>Der Teufelskreis des Zuckerkonsums</vt:lpstr>
      <vt:lpstr>PowerPoint-Präsentation</vt:lpstr>
      <vt:lpstr>Zuckerfalle - Wieso wir Zucker lieben </vt:lpstr>
      <vt:lpstr>Welche Zuckerarten gibt es?</vt:lpstr>
      <vt:lpstr>Was bedeuten zuckerarm und co.?</vt:lpstr>
      <vt:lpstr>Warum süß nicht gesund für uns ist</vt:lpstr>
      <vt:lpstr>Schritt für Schritt zu weniger Süße</vt:lpstr>
      <vt:lpstr>Welche Zuckerfallen gibt es?</vt:lpstr>
      <vt:lpstr>PowerPoint-Präsentation</vt:lpstr>
      <vt:lpstr>Die Folgen von einem hohen Zuckerkonsum</vt:lpstr>
      <vt:lpstr>myFoodDoctor-App - Wie helfen digitale Apps?</vt:lpstr>
      <vt:lpstr>myFoodDoctor-App - Wie helfen digitale Apps?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Teufelskreis des Zuckerkonsums</dc:title>
  <dc:creator>Praktikant</dc:creator>
  <cp:lastModifiedBy>markus brakel</cp:lastModifiedBy>
  <cp:revision>5</cp:revision>
  <dcterms:created xsi:type="dcterms:W3CDTF">2022-06-03T06:15:31Z</dcterms:created>
  <dcterms:modified xsi:type="dcterms:W3CDTF">2022-06-30T06:01:03Z</dcterms:modified>
</cp:coreProperties>
</file>